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2" r:id="rId16"/>
    <p:sldId id="273" r:id="rId17"/>
    <p:sldId id="271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116" d="100"/>
          <a:sy n="116" d="100"/>
        </p:scale>
        <p:origin x="336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5B717-0A5C-4355-B6EC-F4EFDD5EEB4F}" type="datetimeFigureOut">
              <a:rPr lang="es-CO" smtClean="0"/>
              <a:t>18/12/2024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05612-6CF2-4C38-8133-2D30BE096847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2430308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5B717-0A5C-4355-B6EC-F4EFDD5EEB4F}" type="datetimeFigureOut">
              <a:rPr lang="es-CO" smtClean="0"/>
              <a:t>18/12/2024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05612-6CF2-4C38-8133-2D30BE096847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7557864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5B717-0A5C-4355-B6EC-F4EFDD5EEB4F}" type="datetimeFigureOut">
              <a:rPr lang="es-CO" smtClean="0"/>
              <a:t>18/12/2024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05612-6CF2-4C38-8133-2D30BE096847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1713875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5B717-0A5C-4355-B6EC-F4EFDD5EEB4F}" type="datetimeFigureOut">
              <a:rPr lang="es-CO" smtClean="0"/>
              <a:t>18/12/2024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05612-6CF2-4C38-8133-2D30BE096847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9866514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5B717-0A5C-4355-B6EC-F4EFDD5EEB4F}" type="datetimeFigureOut">
              <a:rPr lang="es-CO" smtClean="0"/>
              <a:t>18/12/2024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05612-6CF2-4C38-8133-2D30BE096847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6776469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5B717-0A5C-4355-B6EC-F4EFDD5EEB4F}" type="datetimeFigureOut">
              <a:rPr lang="es-CO" smtClean="0"/>
              <a:t>18/12/2024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05612-6CF2-4C38-8133-2D30BE096847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033774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5B717-0A5C-4355-B6EC-F4EFDD5EEB4F}" type="datetimeFigureOut">
              <a:rPr lang="es-CO" smtClean="0"/>
              <a:t>18/12/2024</a:t>
            </a:fld>
            <a:endParaRPr lang="es-CO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05612-6CF2-4C38-8133-2D30BE096847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550692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5B717-0A5C-4355-B6EC-F4EFDD5EEB4F}" type="datetimeFigureOut">
              <a:rPr lang="es-CO" smtClean="0"/>
              <a:t>18/12/2024</a:t>
            </a:fld>
            <a:endParaRPr lang="es-CO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05612-6CF2-4C38-8133-2D30BE096847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8019418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5B717-0A5C-4355-B6EC-F4EFDD5EEB4F}" type="datetimeFigureOut">
              <a:rPr lang="es-CO" smtClean="0"/>
              <a:t>18/12/2024</a:t>
            </a:fld>
            <a:endParaRPr lang="es-CO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05612-6CF2-4C38-8133-2D30BE096847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4378837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5B717-0A5C-4355-B6EC-F4EFDD5EEB4F}" type="datetimeFigureOut">
              <a:rPr lang="es-CO" smtClean="0"/>
              <a:t>18/12/2024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05612-6CF2-4C38-8133-2D30BE096847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403146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5B717-0A5C-4355-B6EC-F4EFDD5EEB4F}" type="datetimeFigureOut">
              <a:rPr lang="es-CO" smtClean="0"/>
              <a:t>18/12/2024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05612-6CF2-4C38-8133-2D30BE096847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2340717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15B717-0A5C-4355-B6EC-F4EFDD5EEB4F}" type="datetimeFigureOut">
              <a:rPr lang="es-CO" smtClean="0"/>
              <a:t>18/12/2024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005612-6CF2-4C38-8133-2D30BE096847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9029860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2170" y="620412"/>
            <a:ext cx="3410426" cy="5534797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1688757" y="782595"/>
            <a:ext cx="700216" cy="210065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Rectángulo 5"/>
          <p:cNvSpPr/>
          <p:nvPr/>
        </p:nvSpPr>
        <p:spPr>
          <a:xfrm>
            <a:off x="1688757" y="1577546"/>
            <a:ext cx="700216" cy="210065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" name="Rectángulo 6"/>
          <p:cNvSpPr/>
          <p:nvPr/>
        </p:nvSpPr>
        <p:spPr>
          <a:xfrm>
            <a:off x="1816443" y="2372497"/>
            <a:ext cx="778476" cy="197708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Rectángulo 7"/>
          <p:cNvSpPr/>
          <p:nvPr/>
        </p:nvSpPr>
        <p:spPr>
          <a:xfrm>
            <a:off x="1688757" y="3288956"/>
            <a:ext cx="778476" cy="197708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Rectángulo 8"/>
          <p:cNvSpPr/>
          <p:nvPr/>
        </p:nvSpPr>
        <p:spPr>
          <a:xfrm>
            <a:off x="1688757" y="3873842"/>
            <a:ext cx="778476" cy="197708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0" name="Rectángulo 9"/>
          <p:cNvSpPr/>
          <p:nvPr/>
        </p:nvSpPr>
        <p:spPr>
          <a:xfrm>
            <a:off x="1688757" y="4512273"/>
            <a:ext cx="1285102" cy="216246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8" name="Imagen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0410" y="521132"/>
            <a:ext cx="3414056" cy="5535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9801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1080" y="676417"/>
            <a:ext cx="9589839" cy="5505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4294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SP32-DevKitC-32E Espressif Systems | Mouser Colombi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271846" y="457577"/>
            <a:ext cx="1341163" cy="2664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ervidor PNG Imágenes Transparentes - Pngtre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772" t="8614" r="24777" b="9465"/>
          <a:stretch/>
        </p:blipFill>
        <p:spPr bwMode="auto">
          <a:xfrm>
            <a:off x="5544064" y="370704"/>
            <a:ext cx="1729947" cy="2809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Conector recto de flecha 4"/>
          <p:cNvCxnSpPr/>
          <p:nvPr/>
        </p:nvCxnSpPr>
        <p:spPr>
          <a:xfrm>
            <a:off x="1613009" y="1466336"/>
            <a:ext cx="391458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cto de flecha 7"/>
          <p:cNvCxnSpPr/>
          <p:nvPr/>
        </p:nvCxnSpPr>
        <p:spPr>
          <a:xfrm>
            <a:off x="1613009" y="1789857"/>
            <a:ext cx="3914580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uadroTexto 5"/>
          <p:cNvSpPr txBox="1"/>
          <p:nvPr/>
        </p:nvSpPr>
        <p:spPr>
          <a:xfrm>
            <a:off x="1613009" y="1126340"/>
            <a:ext cx="39145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200" dirty="0" smtClean="0">
                <a:latin typeface="Montserrat" pitchFamily="2" charset="0"/>
              </a:rPr>
              <a:t>“Envíame el contenido página http://XXX/ZZZ”</a:t>
            </a:r>
            <a:endParaRPr lang="es-CO" sz="1200" dirty="0">
              <a:latin typeface="Montserrat" pitchFamily="2" charset="0"/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1613009" y="1855478"/>
            <a:ext cx="39145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200" dirty="0" smtClean="0">
                <a:latin typeface="Montserrat" pitchFamily="2" charset="0"/>
              </a:rPr>
              <a:t>“Aquí tienes el contenido página http://XXX/ZZZ”</a:t>
            </a:r>
            <a:endParaRPr lang="es-CO" sz="1200" dirty="0">
              <a:latin typeface="Montserrat" pitchFamily="2" charset="0"/>
            </a:endParaRPr>
          </a:p>
        </p:txBody>
      </p:sp>
      <p:sp>
        <p:nvSpPr>
          <p:cNvPr id="11" name="Rectángulo 10"/>
          <p:cNvSpPr/>
          <p:nvPr/>
        </p:nvSpPr>
        <p:spPr>
          <a:xfrm>
            <a:off x="2329412" y="252764"/>
            <a:ext cx="2481770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rgbClr val="0070C0"/>
            </a:solidFill>
          </a:ln>
        </p:spPr>
        <p:txBody>
          <a:bodyPr wrap="none">
            <a:spAutoFit/>
          </a:bodyPr>
          <a:lstStyle/>
          <a:p>
            <a:pPr algn="ctr"/>
            <a:r>
              <a:rPr lang="es-CO" sz="1200" dirty="0" smtClean="0">
                <a:latin typeface="Montserrat" pitchFamily="2" charset="0"/>
              </a:rPr>
              <a:t>Solicitud</a:t>
            </a:r>
          </a:p>
          <a:p>
            <a:r>
              <a:rPr lang="es-CO" sz="1200" b="1" dirty="0" smtClean="0">
                <a:latin typeface="Montserrat" pitchFamily="2" charset="0"/>
              </a:rPr>
              <a:t>GET /ZZZ HTTP/1.0 Host: XXX</a:t>
            </a:r>
            <a:endParaRPr lang="es-CO" sz="1200" b="1" dirty="0">
              <a:latin typeface="Montserrat" pitchFamily="2" charset="0"/>
            </a:endParaRPr>
          </a:p>
        </p:txBody>
      </p:sp>
      <p:sp>
        <p:nvSpPr>
          <p:cNvPr id="15" name="Rectángulo 14"/>
          <p:cNvSpPr/>
          <p:nvPr/>
        </p:nvSpPr>
        <p:spPr>
          <a:xfrm>
            <a:off x="1820459" y="2454322"/>
            <a:ext cx="3499676" cy="175432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rgbClr val="0070C0"/>
            </a:solidFill>
          </a:ln>
        </p:spPr>
        <p:txBody>
          <a:bodyPr wrap="none">
            <a:spAutoFit/>
          </a:bodyPr>
          <a:lstStyle/>
          <a:p>
            <a:pPr algn="ctr"/>
            <a:r>
              <a:rPr lang="es-CO" sz="1200" dirty="0" smtClean="0">
                <a:latin typeface="Montserrat" pitchFamily="2" charset="0"/>
              </a:rPr>
              <a:t>Respuesta</a:t>
            </a:r>
          </a:p>
          <a:p>
            <a:pPr algn="ctr"/>
            <a:r>
              <a:rPr lang="es-CO" sz="1200" b="1" dirty="0" smtClean="0">
                <a:latin typeface="Montserrat" pitchFamily="2" charset="0"/>
              </a:rPr>
              <a:t>HTTP 200 OK </a:t>
            </a:r>
          </a:p>
          <a:p>
            <a:r>
              <a:rPr lang="en-US" sz="1200" dirty="0" smtClean="0">
                <a:latin typeface="Montserrat" pitchFamily="2" charset="0"/>
              </a:rPr>
              <a:t>&lt;html&gt;</a:t>
            </a:r>
          </a:p>
          <a:p>
            <a:r>
              <a:rPr lang="en-US" sz="1200" dirty="0" smtClean="0">
                <a:latin typeface="Montserrat" pitchFamily="2" charset="0"/>
              </a:rPr>
              <a:t>&lt;head&gt;&lt;title&gt;Example Page&lt;/title&gt;&lt;/head&gt;</a:t>
            </a:r>
          </a:p>
          <a:p>
            <a:r>
              <a:rPr lang="en-US" sz="1200" dirty="0" smtClean="0">
                <a:latin typeface="Montserrat" pitchFamily="2" charset="0"/>
              </a:rPr>
              <a:t>&lt;body&gt;</a:t>
            </a:r>
          </a:p>
          <a:p>
            <a:r>
              <a:rPr lang="en-US" sz="1200" dirty="0" smtClean="0">
                <a:latin typeface="Montserrat" pitchFamily="2" charset="0"/>
              </a:rPr>
              <a:t>    &lt;h1&gt;Welcome to Example.com!&lt;/h1&gt;</a:t>
            </a:r>
          </a:p>
          <a:p>
            <a:r>
              <a:rPr lang="en-US" sz="1200" dirty="0" smtClean="0">
                <a:latin typeface="Montserrat" pitchFamily="2" charset="0"/>
              </a:rPr>
              <a:t>    &lt;p&gt;This is a sample page.&lt;/p&gt;</a:t>
            </a:r>
          </a:p>
          <a:p>
            <a:r>
              <a:rPr lang="en-US" sz="1200" dirty="0" smtClean="0">
                <a:latin typeface="Montserrat" pitchFamily="2" charset="0"/>
              </a:rPr>
              <a:t>&lt;/body&gt;</a:t>
            </a:r>
          </a:p>
          <a:p>
            <a:r>
              <a:rPr lang="en-US" sz="1200" dirty="0" smtClean="0">
                <a:latin typeface="Montserrat" pitchFamily="2" charset="0"/>
              </a:rPr>
              <a:t>&lt;/html&gt;</a:t>
            </a:r>
            <a:endParaRPr lang="es-CO" sz="1200" dirty="0">
              <a:latin typeface="Montserrat" pitchFamily="2" charset="0"/>
            </a:endParaRPr>
          </a:p>
        </p:txBody>
      </p:sp>
      <p:pic>
        <p:nvPicPr>
          <p:cNvPr id="16" name="Imagen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3636" y="3624649"/>
            <a:ext cx="5658364" cy="3233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5598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1831050" y="1201350"/>
            <a:ext cx="945002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2800" dirty="0" smtClean="0">
                <a:solidFill>
                  <a:srgbClr val="C00000"/>
                </a:solidFill>
                <a:latin typeface="Montserrat" pitchFamily="2" charset="0"/>
              </a:rPr>
              <a:t>http</a:t>
            </a:r>
            <a:r>
              <a:rPr lang="es-CO" sz="2800" dirty="0" smtClean="0">
                <a:latin typeface="Montserrat" pitchFamily="2" charset="0"/>
              </a:rPr>
              <a:t>://</a:t>
            </a:r>
            <a:r>
              <a:rPr lang="es-CO" sz="2800" dirty="0" smtClean="0">
                <a:solidFill>
                  <a:srgbClr val="FFC000"/>
                </a:solidFill>
                <a:latin typeface="Montserrat" pitchFamily="2" charset="0"/>
              </a:rPr>
              <a:t>docs</a:t>
            </a:r>
            <a:r>
              <a:rPr lang="es-CO" sz="2800" dirty="0" smtClean="0">
                <a:latin typeface="Montserrat" pitchFamily="2" charset="0"/>
              </a:rPr>
              <a:t>.</a:t>
            </a:r>
            <a:r>
              <a:rPr lang="es-CO" sz="2800" dirty="0" smtClean="0">
                <a:solidFill>
                  <a:srgbClr val="92D050"/>
                </a:solidFill>
                <a:latin typeface="Montserrat" pitchFamily="2" charset="0"/>
              </a:rPr>
              <a:t>pagina-web</a:t>
            </a:r>
            <a:r>
              <a:rPr lang="es-CO" sz="2800" dirty="0" smtClean="0">
                <a:latin typeface="Montserrat" pitchFamily="2" charset="0"/>
              </a:rPr>
              <a:t>.</a:t>
            </a:r>
            <a:r>
              <a:rPr lang="es-CO" sz="2800" dirty="0" smtClean="0">
                <a:solidFill>
                  <a:srgbClr val="00B050"/>
                </a:solidFill>
                <a:latin typeface="Montserrat" pitchFamily="2" charset="0"/>
              </a:rPr>
              <a:t>edu</a:t>
            </a:r>
            <a:r>
              <a:rPr lang="es-CO" sz="2800" dirty="0" smtClean="0">
                <a:latin typeface="Montserrat" pitchFamily="2" charset="0"/>
              </a:rPr>
              <a:t>.</a:t>
            </a:r>
            <a:r>
              <a:rPr lang="es-CO" sz="2800" dirty="0" smtClean="0">
                <a:solidFill>
                  <a:srgbClr val="00B050"/>
                </a:solidFill>
                <a:latin typeface="Montserrat" pitchFamily="2" charset="0"/>
              </a:rPr>
              <a:t>co</a:t>
            </a:r>
            <a:r>
              <a:rPr lang="es-CO" sz="2800" dirty="0" smtClean="0">
                <a:latin typeface="Montserrat" pitchFamily="2" charset="0"/>
              </a:rPr>
              <a:t>/</a:t>
            </a:r>
            <a:r>
              <a:rPr lang="es-CO" sz="2800" dirty="0" smtClean="0">
                <a:solidFill>
                  <a:srgbClr val="0070C0"/>
                </a:solidFill>
                <a:latin typeface="Montserrat" pitchFamily="2" charset="0"/>
              </a:rPr>
              <a:t>sub-level1/sub-level2</a:t>
            </a:r>
            <a:endParaRPr lang="es-CO" sz="2800" dirty="0">
              <a:solidFill>
                <a:srgbClr val="0070C0"/>
              </a:solidFill>
            </a:endParaRPr>
          </a:p>
        </p:txBody>
      </p:sp>
      <p:cxnSp>
        <p:nvCxnSpPr>
          <p:cNvPr id="6" name="Conector recto 5"/>
          <p:cNvCxnSpPr/>
          <p:nvPr/>
        </p:nvCxnSpPr>
        <p:spPr>
          <a:xfrm>
            <a:off x="3039762" y="1201350"/>
            <a:ext cx="431662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cto 6"/>
          <p:cNvCxnSpPr/>
          <p:nvPr/>
        </p:nvCxnSpPr>
        <p:spPr>
          <a:xfrm>
            <a:off x="7517029" y="1201350"/>
            <a:ext cx="3554627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8"/>
          <p:cNvCxnSpPr/>
          <p:nvPr/>
        </p:nvCxnSpPr>
        <p:spPr>
          <a:xfrm>
            <a:off x="5329882" y="914400"/>
            <a:ext cx="0" cy="286950"/>
          </a:xfrm>
          <a:prstGeom prst="line">
            <a:avLst/>
          </a:prstGeom>
          <a:ln w="38100">
            <a:solidFill>
              <a:srgbClr val="FF0000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11"/>
          <p:cNvCxnSpPr/>
          <p:nvPr/>
        </p:nvCxnSpPr>
        <p:spPr>
          <a:xfrm>
            <a:off x="9294342" y="914400"/>
            <a:ext cx="0" cy="286950"/>
          </a:xfrm>
          <a:prstGeom prst="line">
            <a:avLst/>
          </a:prstGeom>
          <a:ln w="38100">
            <a:solidFill>
              <a:srgbClr val="0070C0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ángulo 12"/>
          <p:cNvSpPr/>
          <p:nvPr/>
        </p:nvSpPr>
        <p:spPr>
          <a:xfrm>
            <a:off x="4844011" y="391179"/>
            <a:ext cx="97174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2800" dirty="0" smtClean="0">
                <a:solidFill>
                  <a:srgbClr val="FF0000"/>
                </a:solidFill>
                <a:latin typeface="Montserrat" pitchFamily="2" charset="0"/>
              </a:rPr>
              <a:t>host</a:t>
            </a:r>
            <a:endParaRPr lang="es-CO" sz="2800" dirty="0">
              <a:solidFill>
                <a:srgbClr val="7030A0"/>
              </a:solidFill>
            </a:endParaRPr>
          </a:p>
        </p:txBody>
      </p:sp>
      <p:sp>
        <p:nvSpPr>
          <p:cNvPr id="14" name="Rectángulo 13"/>
          <p:cNvSpPr/>
          <p:nvPr/>
        </p:nvSpPr>
        <p:spPr>
          <a:xfrm>
            <a:off x="8780419" y="416521"/>
            <a:ext cx="102784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2800" dirty="0" err="1" smtClean="0">
                <a:solidFill>
                  <a:srgbClr val="0070C0"/>
                </a:solidFill>
                <a:latin typeface="Montserrat" pitchFamily="2" charset="0"/>
              </a:rPr>
              <a:t>path</a:t>
            </a:r>
            <a:endParaRPr lang="es-CO" sz="2800" dirty="0">
              <a:solidFill>
                <a:srgbClr val="0070C0"/>
              </a:solidFill>
            </a:endParaRPr>
          </a:p>
        </p:txBody>
      </p:sp>
      <p:cxnSp>
        <p:nvCxnSpPr>
          <p:cNvPr id="16" name="Conector recto 15"/>
          <p:cNvCxnSpPr>
            <a:stCxn id="23" idx="0"/>
          </p:cNvCxnSpPr>
          <p:nvPr/>
        </p:nvCxnSpPr>
        <p:spPr>
          <a:xfrm flipV="1">
            <a:off x="2343466" y="1626404"/>
            <a:ext cx="0" cy="626074"/>
          </a:xfrm>
          <a:prstGeom prst="line">
            <a:avLst/>
          </a:prstGeom>
          <a:ln w="12700">
            <a:solidFill>
              <a:srgbClr val="C00000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18"/>
          <p:cNvCxnSpPr>
            <a:stCxn id="24" idx="0"/>
          </p:cNvCxnSpPr>
          <p:nvPr/>
        </p:nvCxnSpPr>
        <p:spPr>
          <a:xfrm flipV="1">
            <a:off x="3454116" y="1631093"/>
            <a:ext cx="0" cy="1057991"/>
          </a:xfrm>
          <a:prstGeom prst="line">
            <a:avLst/>
          </a:prstGeom>
          <a:ln w="12700">
            <a:solidFill>
              <a:srgbClr val="FFC000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cto 19"/>
          <p:cNvCxnSpPr/>
          <p:nvPr/>
        </p:nvCxnSpPr>
        <p:spPr>
          <a:xfrm flipV="1">
            <a:off x="4976589" y="1626404"/>
            <a:ext cx="0" cy="626074"/>
          </a:xfrm>
          <a:prstGeom prst="line">
            <a:avLst/>
          </a:prstGeom>
          <a:ln w="12700">
            <a:solidFill>
              <a:srgbClr val="92D050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cto 20"/>
          <p:cNvCxnSpPr/>
          <p:nvPr/>
        </p:nvCxnSpPr>
        <p:spPr>
          <a:xfrm flipV="1">
            <a:off x="6760977" y="1626404"/>
            <a:ext cx="0" cy="626074"/>
          </a:xfrm>
          <a:prstGeom prst="line">
            <a:avLst/>
          </a:prstGeom>
          <a:ln w="12700">
            <a:solidFill>
              <a:srgbClr val="00B050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ángulo 22"/>
          <p:cNvSpPr/>
          <p:nvPr/>
        </p:nvSpPr>
        <p:spPr>
          <a:xfrm>
            <a:off x="1633977" y="2252478"/>
            <a:ext cx="141897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2000" dirty="0" smtClean="0">
                <a:solidFill>
                  <a:srgbClr val="C00000"/>
                </a:solidFill>
                <a:latin typeface="Montserrat" pitchFamily="2" charset="0"/>
              </a:rPr>
              <a:t>protocolo</a:t>
            </a:r>
            <a:endParaRPr lang="es-CO" sz="2000" dirty="0">
              <a:solidFill>
                <a:srgbClr val="C00000"/>
              </a:solidFill>
            </a:endParaRPr>
          </a:p>
        </p:txBody>
      </p:sp>
      <p:sp>
        <p:nvSpPr>
          <p:cNvPr id="24" name="Rectángulo 23"/>
          <p:cNvSpPr/>
          <p:nvPr/>
        </p:nvSpPr>
        <p:spPr>
          <a:xfrm>
            <a:off x="2587532" y="2689084"/>
            <a:ext cx="173316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2000" dirty="0" smtClean="0">
                <a:solidFill>
                  <a:srgbClr val="FFC000"/>
                </a:solidFill>
                <a:latin typeface="Montserrat" pitchFamily="2" charset="0"/>
              </a:rPr>
              <a:t>subdominio</a:t>
            </a:r>
            <a:endParaRPr lang="es-CO" sz="2000" dirty="0">
              <a:solidFill>
                <a:srgbClr val="FFC000"/>
              </a:solidFill>
            </a:endParaRPr>
          </a:p>
        </p:txBody>
      </p:sp>
      <p:sp>
        <p:nvSpPr>
          <p:cNvPr id="25" name="Rectángulo 24"/>
          <p:cNvSpPr/>
          <p:nvPr/>
        </p:nvSpPr>
        <p:spPr>
          <a:xfrm>
            <a:off x="4362123" y="2252478"/>
            <a:ext cx="126188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2000" dirty="0" smtClean="0">
                <a:solidFill>
                  <a:srgbClr val="92D050"/>
                </a:solidFill>
                <a:latin typeface="Montserrat" pitchFamily="2" charset="0"/>
              </a:rPr>
              <a:t>dominio</a:t>
            </a:r>
            <a:endParaRPr lang="es-CO" sz="2000" dirty="0">
              <a:solidFill>
                <a:srgbClr val="92D050"/>
              </a:solidFill>
            </a:endParaRPr>
          </a:p>
        </p:txBody>
      </p:sp>
      <p:sp>
        <p:nvSpPr>
          <p:cNvPr id="29" name="Rectángulo 28"/>
          <p:cNvSpPr/>
          <p:nvPr/>
        </p:nvSpPr>
        <p:spPr>
          <a:xfrm>
            <a:off x="6443821" y="2252478"/>
            <a:ext cx="69442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2000" dirty="0" smtClean="0">
                <a:solidFill>
                  <a:srgbClr val="00B050"/>
                </a:solidFill>
                <a:latin typeface="Montserrat" pitchFamily="2" charset="0"/>
              </a:rPr>
              <a:t>TLD</a:t>
            </a:r>
            <a:endParaRPr lang="es-CO" sz="2000" dirty="0">
              <a:solidFill>
                <a:srgbClr val="00B050"/>
              </a:solidFill>
            </a:endParaRPr>
          </a:p>
        </p:txBody>
      </p:sp>
      <p:pic>
        <p:nvPicPr>
          <p:cNvPr id="31" name="Imagen 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7067" y="3429000"/>
            <a:ext cx="9717866" cy="2865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9471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3575" y="695325"/>
            <a:ext cx="8324850" cy="5467350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2125361" y="939113"/>
            <a:ext cx="7702379" cy="2784389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Rectángulo 5"/>
          <p:cNvSpPr/>
          <p:nvPr/>
        </p:nvSpPr>
        <p:spPr>
          <a:xfrm>
            <a:off x="2125360" y="3847841"/>
            <a:ext cx="7702379" cy="2314833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" name="Rectángulo 6"/>
          <p:cNvSpPr/>
          <p:nvPr/>
        </p:nvSpPr>
        <p:spPr>
          <a:xfrm rot="16200000">
            <a:off x="674161" y="1977801"/>
            <a:ext cx="237917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2800" dirty="0" smtClean="0">
                <a:solidFill>
                  <a:srgbClr val="FF0000"/>
                </a:solidFill>
                <a:latin typeface="Montserrat" pitchFamily="2" charset="0"/>
              </a:rPr>
              <a:t>encabezado</a:t>
            </a:r>
            <a:endParaRPr lang="es-CO" sz="2800" dirty="0">
              <a:solidFill>
                <a:srgbClr val="7030A0"/>
              </a:solidFill>
            </a:endParaRPr>
          </a:p>
        </p:txBody>
      </p:sp>
      <p:sp>
        <p:nvSpPr>
          <p:cNvPr id="8" name="Rectángulo 7"/>
          <p:cNvSpPr/>
          <p:nvPr/>
        </p:nvSpPr>
        <p:spPr>
          <a:xfrm rot="16200000">
            <a:off x="699329" y="4774424"/>
            <a:ext cx="239039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2400" dirty="0" smtClean="0">
                <a:solidFill>
                  <a:srgbClr val="FF0000"/>
                </a:solidFill>
                <a:latin typeface="Montserrat" pitchFamily="2" charset="0"/>
              </a:rPr>
              <a:t>Código fuente</a:t>
            </a:r>
            <a:endParaRPr lang="es-CO" sz="24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95858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3934" y="627645"/>
            <a:ext cx="8724132" cy="5602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4266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6480" y="1"/>
            <a:ext cx="7549116" cy="6858000"/>
          </a:xfrm>
          <a:prstGeom prst="rect">
            <a:avLst/>
          </a:prstGeom>
        </p:spPr>
      </p:pic>
      <p:cxnSp>
        <p:nvCxnSpPr>
          <p:cNvPr id="6" name="Conector recto 5"/>
          <p:cNvCxnSpPr/>
          <p:nvPr/>
        </p:nvCxnSpPr>
        <p:spPr>
          <a:xfrm flipV="1">
            <a:off x="2776151" y="3245708"/>
            <a:ext cx="1894703" cy="2281881"/>
          </a:xfrm>
          <a:prstGeom prst="line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uadroTexto 6"/>
          <p:cNvSpPr txBox="1"/>
          <p:nvPr/>
        </p:nvSpPr>
        <p:spPr>
          <a:xfrm>
            <a:off x="4160108" y="3061042"/>
            <a:ext cx="5107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600" b="1" dirty="0" smtClean="0">
                <a:solidFill>
                  <a:srgbClr val="7030A0"/>
                </a:solidFill>
                <a:latin typeface="Montserrat" pitchFamily="2" charset="0"/>
              </a:rPr>
              <a:t>23</a:t>
            </a:r>
            <a:endParaRPr lang="es-CO" sz="1600" b="1" dirty="0">
              <a:solidFill>
                <a:srgbClr val="7030A0"/>
              </a:solidFill>
              <a:latin typeface="Montserrat" pitchFamily="2" charset="0"/>
            </a:endParaRPr>
          </a:p>
        </p:txBody>
      </p:sp>
      <p:sp>
        <p:nvSpPr>
          <p:cNvPr id="8" name="CuadroTexto 7"/>
          <p:cNvSpPr txBox="1"/>
          <p:nvPr/>
        </p:nvSpPr>
        <p:spPr>
          <a:xfrm rot="16200000">
            <a:off x="1612081" y="5358312"/>
            <a:ext cx="9473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600" b="1" dirty="0" smtClean="0">
                <a:solidFill>
                  <a:srgbClr val="7030A0"/>
                </a:solidFill>
                <a:latin typeface="Montserrat" pitchFamily="2" charset="0"/>
              </a:rPr>
              <a:t>DHT11</a:t>
            </a:r>
            <a:endParaRPr lang="es-CO" sz="1600" b="1" dirty="0">
              <a:solidFill>
                <a:srgbClr val="7030A0"/>
              </a:solidFill>
              <a:latin typeface="Montserrat" pitchFamily="2" charset="0"/>
            </a:endParaRPr>
          </a:p>
        </p:txBody>
      </p:sp>
      <p:sp>
        <p:nvSpPr>
          <p:cNvPr id="9" name="CuadroTexto 8"/>
          <p:cNvSpPr txBox="1"/>
          <p:nvPr/>
        </p:nvSpPr>
        <p:spPr>
          <a:xfrm>
            <a:off x="2302475" y="5558366"/>
            <a:ext cx="9473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400" b="1" dirty="0" err="1" smtClean="0">
                <a:solidFill>
                  <a:srgbClr val="7030A0"/>
                </a:solidFill>
                <a:latin typeface="Montserrat" pitchFamily="2" charset="0"/>
              </a:rPr>
              <a:t>Out</a:t>
            </a:r>
            <a:endParaRPr lang="es-CO" sz="1400" b="1" dirty="0">
              <a:solidFill>
                <a:srgbClr val="7030A0"/>
              </a:solidFill>
              <a:latin typeface="Montserra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11614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0056" y="-297"/>
            <a:ext cx="7571888" cy="6858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0002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4147" y="1275191"/>
            <a:ext cx="10023705" cy="1097306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2380736" y="1919417"/>
            <a:ext cx="1762896" cy="210065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4147" y="4280745"/>
            <a:ext cx="10022693" cy="109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7955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021" y="0"/>
            <a:ext cx="7700744" cy="3329304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2817341" y="98854"/>
            <a:ext cx="955589" cy="210065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021" y="3529296"/>
            <a:ext cx="7706012" cy="3328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0190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966" y="568316"/>
            <a:ext cx="5097034" cy="2178324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17" t="1183" r="21635" b="12313"/>
          <a:stretch/>
        </p:blipFill>
        <p:spPr>
          <a:xfrm flipH="1" flipV="1">
            <a:off x="6326658" y="0"/>
            <a:ext cx="4584954" cy="3320643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8966" y="3535392"/>
            <a:ext cx="9912955" cy="332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5842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8646" y="620412"/>
            <a:ext cx="3410426" cy="5544324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1688757" y="782595"/>
            <a:ext cx="700216" cy="210065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Rectángulo 5"/>
          <p:cNvSpPr/>
          <p:nvPr/>
        </p:nvSpPr>
        <p:spPr>
          <a:xfrm>
            <a:off x="1688757" y="1577546"/>
            <a:ext cx="700216" cy="210065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Rectángulo 7"/>
          <p:cNvSpPr/>
          <p:nvPr/>
        </p:nvSpPr>
        <p:spPr>
          <a:xfrm>
            <a:off x="1688757" y="3000630"/>
            <a:ext cx="778476" cy="197708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Rectángulo 8"/>
          <p:cNvSpPr/>
          <p:nvPr/>
        </p:nvSpPr>
        <p:spPr>
          <a:xfrm>
            <a:off x="1688756" y="3585515"/>
            <a:ext cx="939113" cy="210065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0" name="Rectángulo 9"/>
          <p:cNvSpPr/>
          <p:nvPr/>
        </p:nvSpPr>
        <p:spPr>
          <a:xfrm>
            <a:off x="1688757" y="4223947"/>
            <a:ext cx="1285102" cy="216246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9923" y="620412"/>
            <a:ext cx="3414056" cy="5541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2855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6480" y="1"/>
            <a:ext cx="7549116" cy="6858000"/>
          </a:xfrm>
          <a:prstGeom prst="rect">
            <a:avLst/>
          </a:prstGeom>
        </p:spPr>
      </p:pic>
      <p:cxnSp>
        <p:nvCxnSpPr>
          <p:cNvPr id="6" name="Conector recto 5"/>
          <p:cNvCxnSpPr/>
          <p:nvPr/>
        </p:nvCxnSpPr>
        <p:spPr>
          <a:xfrm flipV="1">
            <a:off x="2767914" y="3245709"/>
            <a:ext cx="1902940" cy="1268626"/>
          </a:xfrm>
          <a:prstGeom prst="line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uadroTexto 6"/>
          <p:cNvSpPr txBox="1"/>
          <p:nvPr/>
        </p:nvSpPr>
        <p:spPr>
          <a:xfrm>
            <a:off x="4160108" y="3061042"/>
            <a:ext cx="5107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600" b="1" dirty="0" smtClean="0">
                <a:solidFill>
                  <a:srgbClr val="7030A0"/>
                </a:solidFill>
                <a:latin typeface="Montserrat" pitchFamily="2" charset="0"/>
              </a:rPr>
              <a:t>23</a:t>
            </a:r>
            <a:endParaRPr lang="es-CO" sz="1600" b="1" dirty="0">
              <a:solidFill>
                <a:srgbClr val="7030A0"/>
              </a:solidFill>
              <a:latin typeface="Montserrat" pitchFamily="2" charset="0"/>
            </a:endParaRPr>
          </a:p>
        </p:txBody>
      </p:sp>
      <p:sp>
        <p:nvSpPr>
          <p:cNvPr id="8" name="CuadroTexto 7"/>
          <p:cNvSpPr txBox="1"/>
          <p:nvPr/>
        </p:nvSpPr>
        <p:spPr>
          <a:xfrm rot="16200000">
            <a:off x="1420552" y="4483041"/>
            <a:ext cx="13304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600" b="1" dirty="0" smtClean="0">
                <a:solidFill>
                  <a:srgbClr val="7030A0"/>
                </a:solidFill>
                <a:latin typeface="Montserrat" pitchFamily="2" charset="0"/>
              </a:rPr>
              <a:t>Infrarrojo</a:t>
            </a:r>
            <a:endParaRPr lang="es-CO" sz="1600" b="1" dirty="0">
              <a:solidFill>
                <a:srgbClr val="7030A0"/>
              </a:solidFill>
              <a:latin typeface="Montserrat" pitchFamily="2" charset="0"/>
            </a:endParaRPr>
          </a:p>
        </p:txBody>
      </p:sp>
      <p:sp>
        <p:nvSpPr>
          <p:cNvPr id="9" name="CuadroTexto 8"/>
          <p:cNvSpPr txBox="1"/>
          <p:nvPr/>
        </p:nvSpPr>
        <p:spPr>
          <a:xfrm>
            <a:off x="2360140" y="4514335"/>
            <a:ext cx="9473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400" b="1" dirty="0" err="1" smtClean="0">
                <a:solidFill>
                  <a:srgbClr val="7030A0"/>
                </a:solidFill>
                <a:latin typeface="Montserrat" pitchFamily="2" charset="0"/>
              </a:rPr>
              <a:t>Out</a:t>
            </a:r>
            <a:endParaRPr lang="es-CO" sz="1400" b="1" dirty="0">
              <a:solidFill>
                <a:srgbClr val="7030A0"/>
              </a:solidFill>
              <a:latin typeface="Montserra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75710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0056" y="-297"/>
            <a:ext cx="7571888" cy="6858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4274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3115" y="0"/>
            <a:ext cx="5285770" cy="3267913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4777946" y="49426"/>
            <a:ext cx="667265" cy="210065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7098" y="3525076"/>
            <a:ext cx="5291787" cy="3267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5211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966" y="324716"/>
            <a:ext cx="5097034" cy="2844572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14" t="10848" r="37567" b="14076"/>
          <a:stretch/>
        </p:blipFill>
        <p:spPr>
          <a:xfrm flipH="1" flipV="1">
            <a:off x="6326658" y="0"/>
            <a:ext cx="4584954" cy="352689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0722" y="3620488"/>
            <a:ext cx="9091872" cy="3237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1596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6480" y="1"/>
            <a:ext cx="7549116" cy="6858000"/>
          </a:xfrm>
          <a:prstGeom prst="rect">
            <a:avLst/>
          </a:prstGeom>
        </p:spPr>
      </p:pic>
      <p:cxnSp>
        <p:nvCxnSpPr>
          <p:cNvPr id="6" name="Conector recto 5"/>
          <p:cNvCxnSpPr/>
          <p:nvPr/>
        </p:nvCxnSpPr>
        <p:spPr>
          <a:xfrm flipH="1" flipV="1">
            <a:off x="6483178" y="1762897"/>
            <a:ext cx="1219200" cy="1636699"/>
          </a:xfrm>
          <a:prstGeom prst="line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uadroTexto 6"/>
          <p:cNvSpPr txBox="1"/>
          <p:nvPr/>
        </p:nvSpPr>
        <p:spPr>
          <a:xfrm>
            <a:off x="6446108" y="1613814"/>
            <a:ext cx="5107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600" b="1" dirty="0">
                <a:solidFill>
                  <a:srgbClr val="7030A0"/>
                </a:solidFill>
                <a:latin typeface="Montserrat" pitchFamily="2" charset="0"/>
              </a:rPr>
              <a:t>1</a:t>
            </a:r>
            <a:r>
              <a:rPr lang="es-CO" sz="1600" b="1" dirty="0" smtClean="0">
                <a:solidFill>
                  <a:srgbClr val="7030A0"/>
                </a:solidFill>
                <a:latin typeface="Montserrat" pitchFamily="2" charset="0"/>
              </a:rPr>
              <a:t>3</a:t>
            </a:r>
            <a:endParaRPr lang="es-CO" sz="1600" b="1" dirty="0">
              <a:solidFill>
                <a:srgbClr val="7030A0"/>
              </a:solidFill>
              <a:latin typeface="Montserrat" pitchFamily="2" charset="0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6897130" y="4345059"/>
            <a:ext cx="13304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600" b="1" dirty="0" err="1" smtClean="0">
                <a:solidFill>
                  <a:srgbClr val="7030A0"/>
                </a:solidFill>
                <a:latin typeface="Montserrat" pitchFamily="2" charset="0"/>
              </a:rPr>
              <a:t>Led</a:t>
            </a:r>
            <a:r>
              <a:rPr lang="es-CO" sz="1600" b="1" dirty="0" smtClean="0">
                <a:solidFill>
                  <a:srgbClr val="7030A0"/>
                </a:solidFill>
                <a:latin typeface="Montserrat" pitchFamily="2" charset="0"/>
              </a:rPr>
              <a:t> </a:t>
            </a:r>
          </a:p>
          <a:p>
            <a:pPr algn="ctr"/>
            <a:r>
              <a:rPr lang="es-CO" sz="1600" b="1" dirty="0" smtClean="0">
                <a:solidFill>
                  <a:srgbClr val="7030A0"/>
                </a:solidFill>
                <a:latin typeface="Montserrat" pitchFamily="2" charset="0"/>
              </a:rPr>
              <a:t>RGB</a:t>
            </a:r>
            <a:endParaRPr lang="es-CO" sz="1600" b="1" dirty="0">
              <a:solidFill>
                <a:srgbClr val="7030A0"/>
              </a:solidFill>
              <a:latin typeface="Montserrat" pitchFamily="2" charset="0"/>
            </a:endParaRPr>
          </a:p>
        </p:txBody>
      </p:sp>
      <p:cxnSp>
        <p:nvCxnSpPr>
          <p:cNvPr id="10" name="Conector recto 9"/>
          <p:cNvCxnSpPr/>
          <p:nvPr/>
        </p:nvCxnSpPr>
        <p:spPr>
          <a:xfrm flipH="1" flipV="1">
            <a:off x="6474940" y="1894703"/>
            <a:ext cx="1087396" cy="1504894"/>
          </a:xfrm>
          <a:prstGeom prst="line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11"/>
          <p:cNvCxnSpPr/>
          <p:nvPr/>
        </p:nvCxnSpPr>
        <p:spPr>
          <a:xfrm flipH="1" flipV="1">
            <a:off x="6474940" y="2010033"/>
            <a:ext cx="963828" cy="1389563"/>
          </a:xfrm>
          <a:prstGeom prst="line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uadroTexto 15"/>
          <p:cNvSpPr txBox="1"/>
          <p:nvPr/>
        </p:nvSpPr>
        <p:spPr>
          <a:xfrm>
            <a:off x="6446108" y="2408620"/>
            <a:ext cx="5107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600" b="1" dirty="0" smtClean="0">
                <a:solidFill>
                  <a:srgbClr val="7030A0"/>
                </a:solidFill>
                <a:latin typeface="Montserrat" pitchFamily="2" charset="0"/>
              </a:rPr>
              <a:t>12</a:t>
            </a:r>
            <a:endParaRPr lang="es-CO" sz="1600" b="1" dirty="0">
              <a:solidFill>
                <a:srgbClr val="7030A0"/>
              </a:solidFill>
              <a:latin typeface="Montserrat" pitchFamily="2" charset="0"/>
            </a:endParaRPr>
          </a:p>
        </p:txBody>
      </p:sp>
      <p:sp>
        <p:nvSpPr>
          <p:cNvPr id="17" name="CuadroTexto 16"/>
          <p:cNvSpPr txBox="1"/>
          <p:nvPr/>
        </p:nvSpPr>
        <p:spPr>
          <a:xfrm>
            <a:off x="6050693" y="1762896"/>
            <a:ext cx="5107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600" b="1" dirty="0" smtClean="0">
                <a:solidFill>
                  <a:srgbClr val="7030A0"/>
                </a:solidFill>
                <a:latin typeface="Montserrat" pitchFamily="2" charset="0"/>
              </a:rPr>
              <a:t>14</a:t>
            </a:r>
            <a:endParaRPr lang="es-CO" sz="1600" b="1" dirty="0">
              <a:solidFill>
                <a:srgbClr val="7030A0"/>
              </a:solidFill>
              <a:latin typeface="Montserra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60061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9200" y="-297"/>
            <a:ext cx="7553599" cy="6858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3629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226" y="141202"/>
            <a:ext cx="7943850" cy="3000375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3962399" y="251000"/>
            <a:ext cx="675503" cy="210065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6203" y="3573774"/>
            <a:ext cx="7949873" cy="3005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6469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19794"/>
            <a:ext cx="6096000" cy="2280518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32" t="5367" r="30473" b="7996"/>
          <a:stretch/>
        </p:blipFill>
        <p:spPr>
          <a:xfrm>
            <a:off x="6268995" y="0"/>
            <a:ext cx="5750011" cy="452010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23" y="4588476"/>
            <a:ext cx="6039812" cy="226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9175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05608"/>
            <a:ext cx="6087012" cy="222074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03" t="11975" r="30338" b="7244"/>
          <a:stretch/>
        </p:blipFill>
        <p:spPr>
          <a:xfrm>
            <a:off x="6268245" y="0"/>
            <a:ext cx="5725297" cy="4431956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535" y="4670854"/>
            <a:ext cx="5920637" cy="2187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1218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89875"/>
            <a:ext cx="6096000" cy="2243971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43" t="7170" r="32973" b="12200"/>
          <a:stretch/>
        </p:blipFill>
        <p:spPr>
          <a:xfrm>
            <a:off x="6384324" y="0"/>
            <a:ext cx="5642919" cy="442372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4539048"/>
            <a:ext cx="6302052" cy="2318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3377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8854" y="603510"/>
            <a:ext cx="3414056" cy="5535648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6139" y="603510"/>
            <a:ext cx="3414056" cy="5541744"/>
          </a:xfrm>
          <a:prstGeom prst="rect">
            <a:avLst/>
          </a:prstGeom>
        </p:spPr>
      </p:pic>
      <p:sp>
        <p:nvSpPr>
          <p:cNvPr id="6" name="Flecha derecha 5"/>
          <p:cNvSpPr/>
          <p:nvPr/>
        </p:nvSpPr>
        <p:spPr>
          <a:xfrm>
            <a:off x="5774724" y="3173627"/>
            <a:ext cx="609600" cy="51074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2200512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4967" y="658128"/>
            <a:ext cx="7962066" cy="5541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9153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ángulo redondeado 61"/>
          <p:cNvSpPr/>
          <p:nvPr/>
        </p:nvSpPr>
        <p:spPr>
          <a:xfrm>
            <a:off x="1243913" y="4044781"/>
            <a:ext cx="3402227" cy="1680519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ángulo 1"/>
          <p:cNvSpPr/>
          <p:nvPr/>
        </p:nvSpPr>
        <p:spPr>
          <a:xfrm>
            <a:off x="1451917" y="700217"/>
            <a:ext cx="1075037" cy="47779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Montserrat" pitchFamily="2" charset="0"/>
              </a:rPr>
              <a:t>socket()</a:t>
            </a:r>
          </a:p>
        </p:txBody>
      </p:sp>
      <p:sp>
        <p:nvSpPr>
          <p:cNvPr id="5" name="Rectángulo 4"/>
          <p:cNvSpPr/>
          <p:nvPr/>
        </p:nvSpPr>
        <p:spPr>
          <a:xfrm>
            <a:off x="3464009" y="700217"/>
            <a:ext cx="1013254" cy="47779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  <a:latin typeface="Montserrat" pitchFamily="2" charset="0"/>
              </a:rPr>
              <a:t>socket()</a:t>
            </a:r>
          </a:p>
        </p:txBody>
      </p:sp>
      <p:sp>
        <p:nvSpPr>
          <p:cNvPr id="6" name="Rectángulo 5"/>
          <p:cNvSpPr/>
          <p:nvPr/>
        </p:nvSpPr>
        <p:spPr>
          <a:xfrm>
            <a:off x="3464009" y="1577547"/>
            <a:ext cx="1013254" cy="47779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  <a:latin typeface="Montserrat" pitchFamily="2" charset="0"/>
              </a:rPr>
              <a:t>bind()</a:t>
            </a:r>
          </a:p>
        </p:txBody>
      </p:sp>
      <p:sp>
        <p:nvSpPr>
          <p:cNvPr id="7" name="Rectángulo 6"/>
          <p:cNvSpPr/>
          <p:nvPr/>
        </p:nvSpPr>
        <p:spPr>
          <a:xfrm>
            <a:off x="3464009" y="2454877"/>
            <a:ext cx="1013254" cy="47779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  <a:latin typeface="Montserrat" pitchFamily="2" charset="0"/>
              </a:rPr>
              <a:t>listen()</a:t>
            </a:r>
          </a:p>
        </p:txBody>
      </p:sp>
      <p:sp>
        <p:nvSpPr>
          <p:cNvPr id="8" name="Rectángulo 7"/>
          <p:cNvSpPr/>
          <p:nvPr/>
        </p:nvSpPr>
        <p:spPr>
          <a:xfrm>
            <a:off x="3464009" y="3332207"/>
            <a:ext cx="1013254" cy="47779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  <a:latin typeface="Montserrat" pitchFamily="2" charset="0"/>
              </a:rPr>
              <a:t>accept()</a:t>
            </a:r>
          </a:p>
        </p:txBody>
      </p:sp>
      <p:sp>
        <p:nvSpPr>
          <p:cNvPr id="9" name="Rectángulo 8"/>
          <p:cNvSpPr/>
          <p:nvPr/>
        </p:nvSpPr>
        <p:spPr>
          <a:xfrm>
            <a:off x="1451917" y="3332207"/>
            <a:ext cx="1075038" cy="47779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Montserrat" pitchFamily="2" charset="0"/>
              </a:rPr>
              <a:t>connect()</a:t>
            </a:r>
          </a:p>
        </p:txBody>
      </p:sp>
      <p:sp>
        <p:nvSpPr>
          <p:cNvPr id="10" name="Rectángulo 9"/>
          <p:cNvSpPr/>
          <p:nvPr/>
        </p:nvSpPr>
        <p:spPr>
          <a:xfrm>
            <a:off x="1451917" y="4209537"/>
            <a:ext cx="1075037" cy="47779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Montserrat" pitchFamily="2" charset="0"/>
              </a:rPr>
              <a:t>send()</a:t>
            </a:r>
          </a:p>
        </p:txBody>
      </p:sp>
      <p:sp>
        <p:nvSpPr>
          <p:cNvPr id="11" name="Rectángulo 10"/>
          <p:cNvSpPr/>
          <p:nvPr/>
        </p:nvSpPr>
        <p:spPr>
          <a:xfrm>
            <a:off x="3464009" y="4209537"/>
            <a:ext cx="1013254" cy="47779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 smtClean="0">
                <a:solidFill>
                  <a:schemeClr val="tx1"/>
                </a:solidFill>
                <a:latin typeface="Montserrat" pitchFamily="2" charset="0"/>
              </a:rPr>
              <a:t>recv</a:t>
            </a:r>
            <a:r>
              <a:rPr lang="en-US" sz="1400" dirty="0" smtClean="0">
                <a:solidFill>
                  <a:schemeClr val="tx1"/>
                </a:solidFill>
                <a:latin typeface="Montserrat" pitchFamily="2" charset="0"/>
              </a:rPr>
              <a:t>()</a:t>
            </a:r>
          </a:p>
        </p:txBody>
      </p:sp>
      <p:sp>
        <p:nvSpPr>
          <p:cNvPr id="12" name="Rectángulo 11"/>
          <p:cNvSpPr/>
          <p:nvPr/>
        </p:nvSpPr>
        <p:spPr>
          <a:xfrm>
            <a:off x="1451917" y="5086867"/>
            <a:ext cx="1075037" cy="47779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 smtClean="0">
                <a:latin typeface="Montserrat" pitchFamily="2" charset="0"/>
              </a:rPr>
              <a:t>recv</a:t>
            </a:r>
            <a:r>
              <a:rPr lang="en-US" sz="1400" dirty="0" smtClean="0">
                <a:latin typeface="Montserrat" pitchFamily="2" charset="0"/>
              </a:rPr>
              <a:t>()</a:t>
            </a:r>
          </a:p>
        </p:txBody>
      </p:sp>
      <p:sp>
        <p:nvSpPr>
          <p:cNvPr id="13" name="Rectángulo 12"/>
          <p:cNvSpPr/>
          <p:nvPr/>
        </p:nvSpPr>
        <p:spPr>
          <a:xfrm>
            <a:off x="3464009" y="5086867"/>
            <a:ext cx="1013254" cy="47779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  <a:latin typeface="Montserrat" pitchFamily="2" charset="0"/>
              </a:rPr>
              <a:t>send()</a:t>
            </a:r>
          </a:p>
        </p:txBody>
      </p:sp>
      <p:sp>
        <p:nvSpPr>
          <p:cNvPr id="14" name="Rectángulo 13"/>
          <p:cNvSpPr/>
          <p:nvPr/>
        </p:nvSpPr>
        <p:spPr>
          <a:xfrm>
            <a:off x="1451917" y="5964197"/>
            <a:ext cx="1075037" cy="47779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Montserrat" pitchFamily="2" charset="0"/>
              </a:rPr>
              <a:t>close()</a:t>
            </a:r>
          </a:p>
        </p:txBody>
      </p:sp>
      <p:sp>
        <p:nvSpPr>
          <p:cNvPr id="15" name="Rectángulo 14"/>
          <p:cNvSpPr/>
          <p:nvPr/>
        </p:nvSpPr>
        <p:spPr>
          <a:xfrm>
            <a:off x="3464009" y="5964197"/>
            <a:ext cx="1013254" cy="47779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  <a:latin typeface="Montserrat" pitchFamily="2" charset="0"/>
              </a:rPr>
              <a:t>close()</a:t>
            </a:r>
          </a:p>
        </p:txBody>
      </p:sp>
      <p:cxnSp>
        <p:nvCxnSpPr>
          <p:cNvPr id="16" name="Conector recto 15"/>
          <p:cNvCxnSpPr>
            <a:stCxn id="5" idx="2"/>
            <a:endCxn id="6" idx="0"/>
          </p:cNvCxnSpPr>
          <p:nvPr/>
        </p:nvCxnSpPr>
        <p:spPr>
          <a:xfrm>
            <a:off x="3970636" y="1178011"/>
            <a:ext cx="0" cy="39953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16"/>
          <p:cNvCxnSpPr>
            <a:stCxn id="6" idx="2"/>
            <a:endCxn id="7" idx="0"/>
          </p:cNvCxnSpPr>
          <p:nvPr/>
        </p:nvCxnSpPr>
        <p:spPr>
          <a:xfrm>
            <a:off x="3970636" y="2055341"/>
            <a:ext cx="0" cy="39953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cto 19"/>
          <p:cNvCxnSpPr>
            <a:stCxn id="7" idx="2"/>
            <a:endCxn id="8" idx="0"/>
          </p:cNvCxnSpPr>
          <p:nvPr/>
        </p:nvCxnSpPr>
        <p:spPr>
          <a:xfrm>
            <a:off x="3970636" y="2932671"/>
            <a:ext cx="0" cy="39953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cto 22"/>
          <p:cNvCxnSpPr>
            <a:stCxn id="8" idx="2"/>
            <a:endCxn id="11" idx="0"/>
          </p:cNvCxnSpPr>
          <p:nvPr/>
        </p:nvCxnSpPr>
        <p:spPr>
          <a:xfrm>
            <a:off x="3970636" y="3810001"/>
            <a:ext cx="0" cy="39953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cto 25"/>
          <p:cNvCxnSpPr>
            <a:stCxn id="11" idx="2"/>
            <a:endCxn id="13" idx="0"/>
          </p:cNvCxnSpPr>
          <p:nvPr/>
        </p:nvCxnSpPr>
        <p:spPr>
          <a:xfrm>
            <a:off x="3970636" y="4687331"/>
            <a:ext cx="0" cy="39953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recto 28"/>
          <p:cNvCxnSpPr>
            <a:stCxn id="13" idx="2"/>
            <a:endCxn id="15" idx="0"/>
          </p:cNvCxnSpPr>
          <p:nvPr/>
        </p:nvCxnSpPr>
        <p:spPr>
          <a:xfrm>
            <a:off x="3970636" y="5564661"/>
            <a:ext cx="0" cy="39953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ctor recto 32"/>
          <p:cNvCxnSpPr>
            <a:stCxn id="2" idx="2"/>
            <a:endCxn id="9" idx="0"/>
          </p:cNvCxnSpPr>
          <p:nvPr/>
        </p:nvCxnSpPr>
        <p:spPr>
          <a:xfrm>
            <a:off x="1989436" y="1178011"/>
            <a:ext cx="0" cy="215419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ector recto 37"/>
          <p:cNvCxnSpPr>
            <a:stCxn id="9" idx="2"/>
            <a:endCxn id="10" idx="0"/>
          </p:cNvCxnSpPr>
          <p:nvPr/>
        </p:nvCxnSpPr>
        <p:spPr>
          <a:xfrm>
            <a:off x="1989436" y="3810001"/>
            <a:ext cx="0" cy="39953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ector recto 41"/>
          <p:cNvCxnSpPr>
            <a:stCxn id="10" idx="2"/>
            <a:endCxn id="12" idx="0"/>
          </p:cNvCxnSpPr>
          <p:nvPr/>
        </p:nvCxnSpPr>
        <p:spPr>
          <a:xfrm>
            <a:off x="1989436" y="4687331"/>
            <a:ext cx="0" cy="39953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ector recto 57"/>
          <p:cNvCxnSpPr>
            <a:stCxn id="14" idx="0"/>
            <a:endCxn id="12" idx="2"/>
          </p:cNvCxnSpPr>
          <p:nvPr/>
        </p:nvCxnSpPr>
        <p:spPr>
          <a:xfrm flipV="1">
            <a:off x="1989436" y="5564661"/>
            <a:ext cx="0" cy="39953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ector recto de flecha 63"/>
          <p:cNvCxnSpPr>
            <a:stCxn id="10" idx="3"/>
            <a:endCxn id="11" idx="1"/>
          </p:cNvCxnSpPr>
          <p:nvPr/>
        </p:nvCxnSpPr>
        <p:spPr>
          <a:xfrm>
            <a:off x="2526954" y="4448434"/>
            <a:ext cx="93705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ector recto de flecha 64"/>
          <p:cNvCxnSpPr>
            <a:stCxn id="13" idx="1"/>
            <a:endCxn id="12" idx="3"/>
          </p:cNvCxnSpPr>
          <p:nvPr/>
        </p:nvCxnSpPr>
        <p:spPr>
          <a:xfrm flipH="1">
            <a:off x="2526954" y="5325764"/>
            <a:ext cx="93705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CuadroTexto 67"/>
          <p:cNvSpPr txBox="1"/>
          <p:nvPr/>
        </p:nvSpPr>
        <p:spPr>
          <a:xfrm>
            <a:off x="1451917" y="222423"/>
            <a:ext cx="1075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Montserrat" pitchFamily="2" charset="0"/>
              </a:rPr>
              <a:t>Client</a:t>
            </a:r>
            <a:endParaRPr lang="en-US" dirty="0">
              <a:latin typeface="Montserrat" pitchFamily="2" charset="0"/>
            </a:endParaRPr>
          </a:p>
        </p:txBody>
      </p:sp>
      <p:sp>
        <p:nvSpPr>
          <p:cNvPr id="69" name="CuadroTexto 68"/>
          <p:cNvSpPr txBox="1"/>
          <p:nvPr/>
        </p:nvSpPr>
        <p:spPr>
          <a:xfrm>
            <a:off x="3402226" y="222423"/>
            <a:ext cx="1075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Montserrat" pitchFamily="2" charset="0"/>
              </a:rPr>
              <a:t>Server</a:t>
            </a:r>
            <a:endParaRPr lang="en-US" dirty="0">
              <a:latin typeface="Montserrat" pitchFamily="2" charset="0"/>
            </a:endParaRPr>
          </a:p>
        </p:txBody>
      </p:sp>
      <p:cxnSp>
        <p:nvCxnSpPr>
          <p:cNvPr id="71" name="Conector recto de flecha 70"/>
          <p:cNvCxnSpPr>
            <a:stCxn id="9" idx="3"/>
            <a:endCxn id="8" idx="1"/>
          </p:cNvCxnSpPr>
          <p:nvPr/>
        </p:nvCxnSpPr>
        <p:spPr>
          <a:xfrm>
            <a:off x="2526955" y="3571104"/>
            <a:ext cx="93705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5" name="Imagen 7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4637" y="128487"/>
            <a:ext cx="3414056" cy="6255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3548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7767" y="533293"/>
            <a:ext cx="7916380" cy="1524213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2150076" y="675503"/>
            <a:ext cx="2042984" cy="210065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9353" y="3825420"/>
            <a:ext cx="7913294" cy="1530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2686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996" y="102716"/>
            <a:ext cx="6611626" cy="3134754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1919415" y="168620"/>
            <a:ext cx="675503" cy="210065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996" y="3575662"/>
            <a:ext cx="6608637" cy="3133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7735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966" y="381695"/>
            <a:ext cx="5097034" cy="2551569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1945" y="0"/>
            <a:ext cx="4584954" cy="3314957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8966" y="3429000"/>
            <a:ext cx="9888569" cy="3316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0198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1578" y="466330"/>
            <a:ext cx="4661880" cy="5504389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4279" y="466330"/>
            <a:ext cx="4646418" cy="5504389"/>
          </a:xfrm>
          <a:prstGeom prst="rect">
            <a:avLst/>
          </a:prstGeom>
        </p:spPr>
      </p:pic>
      <p:cxnSp>
        <p:nvCxnSpPr>
          <p:cNvPr id="7" name="Conector curvado 6"/>
          <p:cNvCxnSpPr/>
          <p:nvPr/>
        </p:nvCxnSpPr>
        <p:spPr>
          <a:xfrm rot="10800000">
            <a:off x="4390769" y="1458098"/>
            <a:ext cx="2677297" cy="1178011"/>
          </a:xfrm>
          <a:prstGeom prst="curvedConnector3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curvado 7"/>
          <p:cNvCxnSpPr/>
          <p:nvPr/>
        </p:nvCxnSpPr>
        <p:spPr>
          <a:xfrm rot="10800000">
            <a:off x="4646142" y="1779373"/>
            <a:ext cx="2421925" cy="951472"/>
          </a:xfrm>
          <a:prstGeom prst="curvedConnector3">
            <a:avLst>
              <a:gd name="adj1" fmla="val 56803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curvado 10"/>
          <p:cNvCxnSpPr/>
          <p:nvPr/>
        </p:nvCxnSpPr>
        <p:spPr>
          <a:xfrm rot="10800000">
            <a:off x="4580238" y="2957385"/>
            <a:ext cx="2793364" cy="187413"/>
          </a:xfrm>
          <a:prstGeom prst="curved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curvado 12"/>
          <p:cNvCxnSpPr/>
          <p:nvPr/>
        </p:nvCxnSpPr>
        <p:spPr>
          <a:xfrm rot="10800000" flipV="1">
            <a:off x="5642920" y="3230267"/>
            <a:ext cx="1717221" cy="141070"/>
          </a:xfrm>
          <a:prstGeom prst="curved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curvado 14"/>
          <p:cNvCxnSpPr/>
          <p:nvPr/>
        </p:nvCxnSpPr>
        <p:spPr>
          <a:xfrm rot="10800000" flipV="1">
            <a:off x="4308389" y="3811206"/>
            <a:ext cx="3055872" cy="958502"/>
          </a:xfrm>
          <a:prstGeom prst="curved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curvado 16"/>
          <p:cNvCxnSpPr/>
          <p:nvPr/>
        </p:nvCxnSpPr>
        <p:spPr>
          <a:xfrm rot="10800000" flipV="1">
            <a:off x="5642920" y="3898908"/>
            <a:ext cx="1730682" cy="1389784"/>
          </a:xfrm>
          <a:prstGeom prst="curved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627443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13275</TotalTime>
  <Words>120</Words>
  <Application>Microsoft Office PowerPoint</Application>
  <PresentationFormat>Panorámica</PresentationFormat>
  <Paragraphs>47</Paragraphs>
  <Slides>29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29</vt:i4>
      </vt:variant>
    </vt:vector>
  </HeadingPairs>
  <TitlesOfParts>
    <vt:vector size="34" baseType="lpstr">
      <vt:lpstr>Arial</vt:lpstr>
      <vt:lpstr>Calibri</vt:lpstr>
      <vt:lpstr>Calibri Light</vt:lpstr>
      <vt:lpstr>Montserrat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usuario pc</dc:creator>
  <cp:lastModifiedBy>usuario pc</cp:lastModifiedBy>
  <cp:revision>20</cp:revision>
  <dcterms:created xsi:type="dcterms:W3CDTF">2024-12-02T16:59:17Z</dcterms:created>
  <dcterms:modified xsi:type="dcterms:W3CDTF">2024-12-18T22:36:38Z</dcterms:modified>
</cp:coreProperties>
</file>